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05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79" r:id="rId6"/>
    <p:sldId id="260" r:id="rId7"/>
    <p:sldId id="261" r:id="rId8"/>
    <p:sldId id="277" r:id="rId9"/>
    <p:sldId id="262" r:id="rId10"/>
    <p:sldId id="278" r:id="rId11"/>
    <p:sldId id="263" r:id="rId12"/>
    <p:sldId id="264" r:id="rId13"/>
    <p:sldId id="288" r:id="rId14"/>
    <p:sldId id="282" r:id="rId15"/>
    <p:sldId id="283" r:id="rId16"/>
    <p:sldId id="284" r:id="rId17"/>
    <p:sldId id="285" r:id="rId18"/>
    <p:sldId id="270" r:id="rId19"/>
    <p:sldId id="280" r:id="rId20"/>
    <p:sldId id="286" r:id="rId21"/>
    <p:sldId id="287" r:id="rId22"/>
    <p:sldId id="281" r:id="rId23"/>
    <p:sldId id="274" r:id="rId24"/>
    <p:sldId id="275" r:id="rId25"/>
    <p:sldId id="289" r:id="rId26"/>
    <p:sldId id="276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72" r:id="rId35"/>
    <p:sldId id="271" r:id="rId36"/>
    <p:sldId id="27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iEv0YJwSx8EjxnLMQjViBGhCRI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7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9e6e847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c9e6e847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818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5332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349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724638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0401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95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06281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67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43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476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03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76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66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98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568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8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04400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8085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  <p:sldLayoutId id="2147483822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"/>
          <p:cNvSpPr txBox="1">
            <a:spLocks noGrp="1"/>
          </p:cNvSpPr>
          <p:nvPr>
            <p:ph type="ctrTitle"/>
          </p:nvPr>
        </p:nvSpPr>
        <p:spPr>
          <a:xfrm>
            <a:off x="442225" y="1501875"/>
            <a:ext cx="10454185" cy="1482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Font typeface="Trebuchet MS"/>
              <a:buNone/>
            </a:pPr>
            <a:r>
              <a:rPr lang="en-US" sz="4800" b="1" u="sng" dirty="0">
                <a:ln>
                  <a:solidFill>
                    <a:srgbClr val="FFFF00"/>
                  </a:solidFill>
                </a:ln>
                <a:solidFill>
                  <a:schemeClr val="accent3"/>
                </a:solidFill>
              </a:rPr>
              <a:t>Hospital</a:t>
            </a:r>
            <a:r>
              <a:rPr lang="en-US" sz="5400" b="1" u="sng" dirty="0">
                <a:ln>
                  <a:solidFill>
                    <a:srgbClr val="FFFF00"/>
                  </a:solidFill>
                </a:ln>
                <a:solidFill>
                  <a:schemeClr val="accent3"/>
                </a:solidFill>
              </a:rPr>
              <a:t> Management System</a:t>
            </a:r>
            <a:br>
              <a:rPr lang="en-US" sz="5400" b="1" u="sng" dirty="0">
                <a:ln>
                  <a:solidFill>
                    <a:srgbClr val="FFFF00"/>
                  </a:solidFill>
                </a:ln>
                <a:solidFill>
                  <a:schemeClr val="accent3"/>
                </a:solidFill>
              </a:rPr>
            </a:br>
            <a:endParaRPr lang="en-US" sz="5400" b="1" u="sng" dirty="0">
              <a:ln>
                <a:solidFill>
                  <a:srgbClr val="FFFF00"/>
                </a:solidFill>
              </a:ln>
              <a:solidFill>
                <a:schemeClr val="accent3"/>
              </a:solidFill>
            </a:endParaRPr>
          </a:p>
        </p:txBody>
      </p:sp>
      <p:sp>
        <p:nvSpPr>
          <p:cNvPr id="145" name="Google Shape;145;p1"/>
          <p:cNvSpPr txBox="1"/>
          <p:nvPr/>
        </p:nvSpPr>
        <p:spPr>
          <a:xfrm>
            <a:off x="442225" y="3290500"/>
            <a:ext cx="85344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buClr>
                <a:schemeClr val="accent1"/>
              </a:buClr>
              <a:buSzPts val="1440"/>
              <a:buFont typeface="Noto Sans Symbols"/>
              <a:buChar char="►"/>
            </a:pPr>
            <a:r>
              <a:rPr lang="en-IN" sz="2000" b="1" i="0" strike="noStrike" baseline="0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rPr>
              <a:t>Internal Guide </a:t>
            </a:r>
            <a:r>
              <a:rPr lang="en-US" sz="1800" b="0" i="0" u="none" strike="noStrike" cap="none" dirty="0">
                <a:solidFill>
                  <a:schemeClr val="accent3">
                    <a:lumMod val="60000"/>
                    <a:lumOff val="40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:- 	                              </a:t>
            </a:r>
            <a:r>
              <a:rPr lang="en-US" sz="1800" b="1" i="0" u="sng" strike="noStrike" cap="none" dirty="0">
                <a:solidFill>
                  <a:schemeClr val="accent3">
                    <a:lumMod val="60000"/>
                    <a:lumOff val="40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Submitted By</a:t>
            </a:r>
            <a:r>
              <a:rPr lang="en-US" sz="1800" b="1" i="0" u="none" strike="noStrike" cap="none" dirty="0">
                <a:solidFill>
                  <a:schemeClr val="accent3">
                    <a:lumMod val="60000"/>
                    <a:lumOff val="40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:-</a:t>
            </a:r>
            <a:endParaRPr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6" name="Google Shape;146;p1"/>
          <p:cNvSpPr txBox="1"/>
          <p:nvPr/>
        </p:nvSpPr>
        <p:spPr>
          <a:xfrm>
            <a:off x="1380286" y="3891132"/>
            <a:ext cx="28194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1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Dr. Sanjay Patel</a:t>
            </a:r>
            <a:endParaRPr sz="2400" b="1" i="1" u="sng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7" name="Google Shape;147;p1"/>
          <p:cNvSpPr txBox="1"/>
          <p:nvPr/>
        </p:nvSpPr>
        <p:spPr>
          <a:xfrm>
            <a:off x="6551645" y="3814656"/>
            <a:ext cx="4691743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Dhruv Shah – 219BECE30006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Darshan Solanki – 18BECE30031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Devansh Patel – 18BECE30041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Rutvik Patel – 18BECE30145</a:t>
            </a:r>
            <a:endParaRPr sz="2000" b="0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" name="Google Shape;144;p1">
            <a:extLst>
              <a:ext uri="{FF2B5EF4-FFF2-40B4-BE49-F238E27FC236}">
                <a16:creationId xmlns:a16="http://schemas.microsoft.com/office/drawing/2014/main" id="{0151F6A2-E029-42DF-8120-93C72121CBEB}"/>
              </a:ext>
            </a:extLst>
          </p:cNvPr>
          <p:cNvSpPr txBox="1">
            <a:spLocks/>
          </p:cNvSpPr>
          <p:nvPr/>
        </p:nvSpPr>
        <p:spPr>
          <a:xfrm>
            <a:off x="3947131" y="-504239"/>
            <a:ext cx="5029494" cy="235598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>
              <a:spcBef>
                <a:spcPts val="0"/>
              </a:spcBef>
              <a:buClr>
                <a:schemeClr val="accent3"/>
              </a:buClr>
              <a:buSzPts val="5400"/>
              <a:buFont typeface="Trebuchet MS"/>
              <a:buNone/>
            </a:pPr>
            <a:endParaRPr lang="en-US" sz="5400" u="sng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7;p5">
            <a:extLst>
              <a:ext uri="{FF2B5EF4-FFF2-40B4-BE49-F238E27FC236}">
                <a16:creationId xmlns:a16="http://schemas.microsoft.com/office/drawing/2014/main" id="{8B4B5850-0300-47C5-8A62-074A237EFD4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825789" y="737119"/>
            <a:ext cx="4714554" cy="1630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endParaRPr sz="2400" b="1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 b="1" u="sng" dirty="0">
                <a:solidFill>
                  <a:schemeClr val="accent3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  </a:t>
            </a:r>
            <a:r>
              <a:rPr lang="en-US" sz="2400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Use-Case Diagram</a:t>
            </a:r>
            <a:endParaRPr sz="2400" b="1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 sz="2400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8BA194-F1BF-47D2-BD86-890755655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993" y="0"/>
            <a:ext cx="36150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12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"/>
          <p:cNvSpPr txBox="1">
            <a:spLocks noGrp="1"/>
          </p:cNvSpPr>
          <p:nvPr>
            <p:ph type="title"/>
          </p:nvPr>
        </p:nvSpPr>
        <p:spPr>
          <a:xfrm>
            <a:off x="7802812" y="1027922"/>
            <a:ext cx="4389188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</a:pPr>
            <a:r>
              <a:rPr lang="en-US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&lt;-E-R Diagram</a:t>
            </a:r>
            <a:endParaRPr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9678BE-8825-48F4-91DF-FF6AF04C4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57" y="821006"/>
            <a:ext cx="7987365" cy="567826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</a:pPr>
            <a:r>
              <a:rPr lang="en-US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Screen Shots </a:t>
            </a:r>
            <a:endParaRPr b="1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F00B1D-E460-4ED8-AC7D-2DEF6BBB48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560" b="5802"/>
          <a:stretch/>
        </p:blipFill>
        <p:spPr>
          <a:xfrm>
            <a:off x="808315" y="1688910"/>
            <a:ext cx="10903346" cy="45754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4D1138C-82B9-4B29-8D10-A7F792C25F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24" b="5827"/>
          <a:stretch/>
        </p:blipFill>
        <p:spPr>
          <a:xfrm>
            <a:off x="245658" y="1502847"/>
            <a:ext cx="11081983" cy="5018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339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02E068-1D13-4397-A280-854FB3CA85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08" b="5486"/>
          <a:stretch/>
        </p:blipFill>
        <p:spPr>
          <a:xfrm>
            <a:off x="191068" y="1393442"/>
            <a:ext cx="11286699" cy="516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040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EF7E53-949D-438A-91B8-D002576753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80" b="5538"/>
          <a:stretch/>
        </p:blipFill>
        <p:spPr>
          <a:xfrm>
            <a:off x="300249" y="1257773"/>
            <a:ext cx="11505064" cy="523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28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9EDB1F-2490-4F6D-942F-AC254D657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75" r="1237" b="7666"/>
          <a:stretch/>
        </p:blipFill>
        <p:spPr>
          <a:xfrm>
            <a:off x="218361" y="1583141"/>
            <a:ext cx="11013745" cy="49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59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4C86D-8692-49BF-9E42-CFA783485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46" r="1100" b="5456"/>
          <a:stretch/>
        </p:blipFill>
        <p:spPr>
          <a:xfrm>
            <a:off x="204715" y="1528550"/>
            <a:ext cx="11177517" cy="48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92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F1F1AD-EAAC-4031-A07A-B5143230E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5923"/>
            <a:ext cx="9872408" cy="444475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509887-5002-432C-87EB-F9C6A08DF3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91" b="12054"/>
          <a:stretch/>
        </p:blipFill>
        <p:spPr>
          <a:xfrm>
            <a:off x="163774" y="1678675"/>
            <a:ext cx="10144835" cy="425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502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"/>
          <p:cNvSpPr txBox="1"/>
          <p:nvPr/>
        </p:nvSpPr>
        <p:spPr>
          <a:xfrm>
            <a:off x="-29857" y="881973"/>
            <a:ext cx="1170432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sng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ACKNOWLEDGEMENT</a:t>
            </a:r>
            <a:endParaRPr lang="en-IN"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2B1DB8-7600-4441-B0D5-5F44FD376F39}"/>
              </a:ext>
            </a:extLst>
          </p:cNvPr>
          <p:cNvSpPr txBox="1"/>
          <p:nvPr/>
        </p:nvSpPr>
        <p:spPr>
          <a:xfrm>
            <a:off x="1231642" y="2141448"/>
            <a:ext cx="1015170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180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The project Hospital Management system includes registration of patients, storing their details into the system, and also computerized billing in the pharmacy and labs</a:t>
            </a:r>
            <a:r>
              <a:rPr lang="en-US" sz="18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lang="en-US" sz="1800" b="1" i="0" u="none" strike="noStrike" cap="none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 lang="en-US" sz="1800" b="1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The system has the facility to give a unique id for every patient and stores the details of every patient and the staff automatically.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endParaRPr lang="en-US"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Hospital Management System is flexible, and easy to use and is designed and developed to deliver real conceivable benefits to hospitals.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endParaRPr lang="en-US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1800" dirty="0">
                <a:latin typeface="Trebuchet MS"/>
                <a:ea typeface="Trebuchet MS"/>
                <a:cs typeface="Trebuchet MS"/>
                <a:sym typeface="Trebuchet MS"/>
              </a:rPr>
              <a:t>Hospital Management System is designed to remove unnecessary paperwork.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en-US" sz="1800" b="1" dirty="0"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endParaRPr lang="en-US"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9AAE29-6ABE-40EE-A112-D989910E49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494" b="5756"/>
          <a:stretch/>
        </p:blipFill>
        <p:spPr>
          <a:xfrm>
            <a:off x="245660" y="1528551"/>
            <a:ext cx="10976272" cy="461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04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CEDDDC-B0ED-4F94-B7BE-11CEE1B46F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081" b="5506"/>
          <a:stretch/>
        </p:blipFill>
        <p:spPr>
          <a:xfrm>
            <a:off x="300250" y="1323832"/>
            <a:ext cx="11233905" cy="521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7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3E7E45-4A44-46DC-A7A8-3132F1A4F4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32" b="30769"/>
          <a:stretch/>
        </p:blipFill>
        <p:spPr>
          <a:xfrm>
            <a:off x="136478" y="1282391"/>
            <a:ext cx="10732565" cy="429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81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3B2A5E-86D0-48F4-A617-003489173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3948"/>
            <a:ext cx="11343827" cy="512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839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219B20-754D-4571-B214-45ECDE049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57" y="1424114"/>
            <a:ext cx="10304060" cy="497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86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2D62EE-B5FF-4EDD-B341-EA04911CB8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04" b="13819"/>
          <a:stretch/>
        </p:blipFill>
        <p:spPr>
          <a:xfrm>
            <a:off x="109181" y="1214651"/>
            <a:ext cx="11723645" cy="47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078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E09646-3FC5-4D9F-9B6A-C345A53279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64"/>
          <a:stretch/>
        </p:blipFill>
        <p:spPr>
          <a:xfrm>
            <a:off x="232013" y="1398267"/>
            <a:ext cx="11013742" cy="498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05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42A4D5-AB1E-44AB-BA83-143328B517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99" r="1433" b="5925"/>
          <a:stretch/>
        </p:blipFill>
        <p:spPr>
          <a:xfrm>
            <a:off x="150125" y="1392072"/>
            <a:ext cx="9703559" cy="447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1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2621A0-54C4-4646-80C6-A292BDFCF8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89" b="5646"/>
          <a:stretch/>
        </p:blipFill>
        <p:spPr>
          <a:xfrm>
            <a:off x="327544" y="1351128"/>
            <a:ext cx="10103893" cy="459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70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DED0AA-452E-42B7-BE88-DFA3016AB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39" b="5031"/>
          <a:stretch/>
        </p:blipFill>
        <p:spPr>
          <a:xfrm>
            <a:off x="476051" y="1204415"/>
            <a:ext cx="11165489" cy="513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47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"/>
          <p:cNvSpPr txBox="1">
            <a:spLocks noGrp="1"/>
          </p:cNvSpPr>
          <p:nvPr>
            <p:ph idx="1"/>
          </p:nvPr>
        </p:nvSpPr>
        <p:spPr>
          <a:xfrm>
            <a:off x="326571" y="317240"/>
            <a:ext cx="7744408" cy="97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3543300" lvl="8" indent="0" algn="l" rtl="0">
              <a:spcBef>
                <a:spcPts val="0"/>
              </a:spcBef>
              <a:spcAft>
                <a:spcPts val="0"/>
              </a:spcAft>
              <a:buSzPts val="2720"/>
              <a:buNone/>
            </a:pPr>
            <a:endParaRPr sz="3400" b="1" u="sng" dirty="0"/>
          </a:p>
          <a:p>
            <a:pPr marL="3543300" lvl="8" indent="0" algn="l" rtl="0">
              <a:spcBef>
                <a:spcPts val="1000"/>
              </a:spcBef>
              <a:spcAft>
                <a:spcPts val="0"/>
              </a:spcAft>
              <a:buSzPts val="2720"/>
              <a:buNone/>
            </a:pPr>
            <a:r>
              <a:rPr lang="en-US" sz="3400" b="1" u="sng" dirty="0"/>
              <a:t>Problem Definition</a:t>
            </a:r>
            <a:endParaRPr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0BE308-AC63-4734-9E5B-4FFB2CB49F5C}"/>
              </a:ext>
            </a:extLst>
          </p:cNvPr>
          <p:cNvSpPr txBox="1"/>
          <p:nvPr/>
        </p:nvSpPr>
        <p:spPr>
          <a:xfrm>
            <a:off x="1632857" y="1819469"/>
            <a:ext cx="8472195" cy="1112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200000"/>
              </a:lnSpc>
              <a:spcBef>
                <a:spcPts val="1000"/>
              </a:spcBef>
              <a:buSzPts val="1600"/>
              <a:buChar char="►"/>
            </a:pPr>
            <a:r>
              <a:rPr lang="en-US" b="1" dirty="0">
                <a:latin typeface="+mj-lt"/>
              </a:rPr>
              <a:t>A system to manage the all activities in a hospital like patients , doctor appointment and  details in computerized manner.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F73FCD-7280-4330-B433-C0D0AE0E2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01" b="5431"/>
          <a:stretch/>
        </p:blipFill>
        <p:spPr>
          <a:xfrm>
            <a:off x="218364" y="1264321"/>
            <a:ext cx="11000095" cy="501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22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79271F-49B1-4C8F-AB51-D8F30F336F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71" b="5091"/>
          <a:stretch/>
        </p:blipFill>
        <p:spPr>
          <a:xfrm>
            <a:off x="627796" y="1269855"/>
            <a:ext cx="11027392" cy="504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512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4D78A3-8B5F-42FB-A4DE-E9A4506166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16" b="5463"/>
          <a:stretch/>
        </p:blipFill>
        <p:spPr>
          <a:xfrm>
            <a:off x="641443" y="1460310"/>
            <a:ext cx="10986450" cy="503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8539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7FB9DE-1AC0-4896-B6B9-83A2A23BD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60" r="1350" b="5432"/>
          <a:stretch/>
        </p:blipFill>
        <p:spPr>
          <a:xfrm>
            <a:off x="272953" y="1337481"/>
            <a:ext cx="11423178" cy="528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35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80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</a:pPr>
            <a:r>
              <a:rPr lang="en-US" b="1" u="sng" dirty="0">
                <a:solidFill>
                  <a:schemeClr val="tx1"/>
                </a:solidFill>
              </a:rPr>
              <a:t>Future Plan</a:t>
            </a:r>
            <a:endParaRPr b="1" u="sng" dirty="0">
              <a:solidFill>
                <a:schemeClr val="tx1"/>
              </a:solidFill>
            </a:endParaRPr>
          </a:p>
        </p:txBody>
      </p:sp>
      <p:sp>
        <p:nvSpPr>
          <p:cNvPr id="239" name="Google Shape;239;p17"/>
          <p:cNvSpPr txBox="1">
            <a:spLocks noGrp="1"/>
          </p:cNvSpPr>
          <p:nvPr>
            <p:ph idx="1"/>
          </p:nvPr>
        </p:nvSpPr>
        <p:spPr>
          <a:xfrm>
            <a:off x="677334" y="1597881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lang="en-US" dirty="0"/>
          </a:p>
          <a:p>
            <a:pPr lvl="0" algn="l" rtl="0">
              <a:spcBef>
                <a:spcPts val="100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r>
              <a:rPr lang="en-US" dirty="0"/>
              <a:t>To see the patient history</a:t>
            </a:r>
          </a:p>
          <a:p>
            <a:pPr lvl="0" algn="l" rtl="0">
              <a:spcBef>
                <a:spcPts val="100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r>
              <a:rPr lang="en-US" dirty="0"/>
              <a:t>Reschedule the appointment by doctor and patient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r>
              <a:rPr lang="en-US" dirty="0"/>
              <a:t>Notify user when  his/her   Book  appointment</a:t>
            </a:r>
          </a:p>
          <a:p>
            <a:pPr lvl="0" algn="l" rtl="0">
              <a:spcBef>
                <a:spcPts val="100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r>
              <a:rPr lang="en-US" dirty="0"/>
              <a:t>Support Multiple Languages like Hindi, Gujarati, French and Spanish(Espinal).</a:t>
            </a:r>
            <a:endParaRPr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6"/>
          <p:cNvSpPr txBox="1"/>
          <p:nvPr/>
        </p:nvSpPr>
        <p:spPr>
          <a:xfrm>
            <a:off x="3114559" y="1028234"/>
            <a:ext cx="5146765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sng" dirty="0">
                <a:latin typeface="Trebuchet MS"/>
                <a:ea typeface="Trebuchet MS"/>
                <a:cs typeface="Trebuchet MS"/>
                <a:sym typeface="Trebuchet MS"/>
              </a:rPr>
              <a:t>Conclusion</a:t>
            </a:r>
            <a:endParaRPr sz="3200" u="sng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3" name="Google Shape;233;p16"/>
          <p:cNvSpPr txBox="1"/>
          <p:nvPr/>
        </p:nvSpPr>
        <p:spPr>
          <a:xfrm>
            <a:off x="1015529" y="2038667"/>
            <a:ext cx="9344824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400" dirty="0">
                <a:latin typeface="Trebuchet MS"/>
                <a:ea typeface="Trebuchet MS"/>
                <a:cs typeface="Trebuchet MS"/>
                <a:sym typeface="Trebuchet MS"/>
              </a:rPr>
              <a:t>The module developed by us is very handy, user friendly and efficient.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400" dirty="0">
                <a:latin typeface="Trebuchet MS"/>
                <a:ea typeface="Trebuchet MS"/>
                <a:cs typeface="Trebuchet MS"/>
                <a:sym typeface="Trebuchet MS"/>
              </a:rPr>
              <a:t>The System made by us is perfectly suited to implement all these features. 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400" dirty="0">
                <a:latin typeface="Trebuchet MS"/>
                <a:ea typeface="Trebuchet MS"/>
                <a:cs typeface="Trebuchet MS"/>
                <a:sym typeface="Trebuchet MS"/>
              </a:rPr>
              <a:t>Easy navigation is provided by us in whole project. 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400" dirty="0">
                <a:latin typeface="Trebuchet MS"/>
                <a:ea typeface="Trebuchet MS"/>
                <a:cs typeface="Trebuchet MS"/>
                <a:sym typeface="Trebuchet MS"/>
              </a:rPr>
              <a:t>Apart from this is user want search he can search all the facilities so it’s saves lots of time.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endParaRPr lang="en-US" sz="2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c9e6e847c9_0_0"/>
          <p:cNvSpPr txBox="1">
            <a:spLocks noGrp="1"/>
          </p:cNvSpPr>
          <p:nvPr>
            <p:ph type="title"/>
          </p:nvPr>
        </p:nvSpPr>
        <p:spPr>
          <a:xfrm>
            <a:off x="465645" y="1789982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</a:pPr>
            <a:r>
              <a:rPr lang="en-US" sz="11500" b="1" dirty="0">
                <a:ln>
                  <a:solidFill>
                    <a:srgbClr val="FFFF00"/>
                  </a:solidFill>
                </a:ln>
                <a:solidFill>
                  <a:schemeClr val="accent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50" endPos="85000" dist="60007" dir="5400000" sy="-100000" algn="bl" rotWithShape="0"/>
                </a:effectLst>
                <a:latin typeface="Bahnschrift SemiLight" panose="020B0502040204020203" pitchFamily="34" charset="0"/>
                <a:ea typeface="Calibri"/>
                <a:cs typeface="Calibri"/>
                <a:sym typeface="Calibri"/>
              </a:rPr>
              <a:t>Thank </a:t>
            </a:r>
            <a:br>
              <a:rPr lang="en-US" sz="11500" b="1" dirty="0">
                <a:ln>
                  <a:solidFill>
                    <a:srgbClr val="FFFF00"/>
                  </a:solidFill>
                </a:ln>
                <a:solidFill>
                  <a:schemeClr val="accent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50" endPos="85000" dist="60007" dir="5400000" sy="-100000" algn="bl" rotWithShape="0"/>
                </a:effectLst>
                <a:latin typeface="Bahnschrift SemiLight" panose="020B0502040204020203" pitchFamily="34" charset="0"/>
                <a:ea typeface="Calibri"/>
                <a:cs typeface="Calibri"/>
                <a:sym typeface="Calibri"/>
              </a:rPr>
            </a:br>
            <a:endParaRPr lang="en-US" sz="7200" b="1" i="1" dirty="0">
              <a:ln>
                <a:solidFill>
                  <a:srgbClr val="FFFF00"/>
                </a:solidFill>
              </a:ln>
              <a:solidFill>
                <a:schemeClr val="accent3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5000" endA="50" endPos="85000" dist="60007" dir="5400000" sy="-100000" algn="bl" rotWithShape="0"/>
              </a:effectLst>
              <a:latin typeface="Bahnschrift SemiLight" panose="020B0502040204020203" pitchFamily="34" charset="0"/>
            </a:endParaRPr>
          </a:p>
        </p:txBody>
      </p:sp>
      <p:sp>
        <p:nvSpPr>
          <p:cNvPr id="3" name="Google Shape;244;gc9e6e847c9_0_0">
            <a:extLst>
              <a:ext uri="{FF2B5EF4-FFF2-40B4-BE49-F238E27FC236}">
                <a16:creationId xmlns:a16="http://schemas.microsoft.com/office/drawing/2014/main" id="{3B756D74-0FDA-460E-A379-02D40FF5D048}"/>
              </a:ext>
            </a:extLst>
          </p:cNvPr>
          <p:cNvSpPr txBox="1">
            <a:spLocks/>
          </p:cNvSpPr>
          <p:nvPr/>
        </p:nvSpPr>
        <p:spPr>
          <a:xfrm>
            <a:off x="4151701" y="1789982"/>
            <a:ext cx="8596800" cy="13209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t" anchorCtr="0"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7200"/>
              <a:buFont typeface="Arial"/>
              <a:buNone/>
            </a:pPr>
            <a:r>
              <a:rPr lang="en-US" sz="11500" b="1" dirty="0">
                <a:ln>
                  <a:solidFill>
                    <a:srgbClr val="FFFF00"/>
                  </a:solidFill>
                </a:ln>
                <a:solidFill>
                  <a:schemeClr val="accent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50" endPos="85000" dist="60007" dir="5400000" sy="-100000" algn="bl" rotWithShape="0"/>
                </a:effectLst>
                <a:latin typeface="Bahnschrift SemiLight" panose="020B0502040204020203" pitchFamily="34" charset="0"/>
                <a:ea typeface="Calibri"/>
                <a:cs typeface="Calibri"/>
                <a:sym typeface="Calibri"/>
              </a:rPr>
              <a:t>You</a:t>
            </a:r>
            <a:endParaRPr lang="en-US" sz="7200" b="1" dirty="0">
              <a:ln>
                <a:solidFill>
                  <a:srgbClr val="FFFF00"/>
                </a:solidFill>
              </a:ln>
              <a:solidFill>
                <a:schemeClr val="accent3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5000" endA="50" endPos="85000" dist="60007" dir="5400000" sy="-100000" algn="bl" rotWithShape="0"/>
              </a:effectLst>
              <a:latin typeface="Bahnschrift SemiLight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"/>
          <p:cNvSpPr txBox="1">
            <a:spLocks noGrp="1"/>
          </p:cNvSpPr>
          <p:nvPr>
            <p:ph idx="1"/>
          </p:nvPr>
        </p:nvSpPr>
        <p:spPr>
          <a:xfrm>
            <a:off x="1003973" y="809898"/>
            <a:ext cx="9399659" cy="1616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880"/>
              <a:buNone/>
            </a:pPr>
            <a:r>
              <a:rPr lang="en-US" sz="3600" b="1" u="sng" dirty="0"/>
              <a:t>Hardware and Software Requirements </a:t>
            </a:r>
            <a:endParaRPr lang="en-IN" dirty="0"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 dirty="0"/>
              <a:t> </a:t>
            </a:r>
            <a:endParaRPr lang="en-IN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lang="pt-BR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DBF401-6BD8-4E83-886B-78301CB2A7BB}"/>
              </a:ext>
            </a:extLst>
          </p:cNvPr>
          <p:cNvSpPr txBox="1"/>
          <p:nvPr/>
        </p:nvSpPr>
        <p:spPr>
          <a:xfrm>
            <a:off x="1588070" y="1968824"/>
            <a:ext cx="9989641" cy="2920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</a:pPr>
            <a:r>
              <a:rPr lang="en-US" sz="2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1. Software Requirements </a:t>
            </a:r>
          </a:p>
          <a:p>
            <a:pPr marL="800100" lvl="1" indent="-342900">
              <a:lnSpc>
                <a:spcPct val="150000"/>
              </a:lnSpc>
              <a:buSzPts val="16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Any search engines</a:t>
            </a:r>
          </a:p>
          <a:p>
            <a:pPr lvl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</a:pPr>
            <a:r>
              <a:rPr lang="en-US" sz="2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2. Hardware Requirements </a:t>
            </a:r>
          </a:p>
          <a:p>
            <a:pPr marL="800100" lvl="1" indent="-342900">
              <a:lnSpc>
                <a:spcPct val="150000"/>
              </a:lnSpc>
              <a:buSzPts val="16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pc, laptop , mobile-phone with Proper internet connectivity</a:t>
            </a:r>
          </a:p>
          <a:p>
            <a:pPr marL="800100" lvl="1" indent="-342900">
              <a:lnSpc>
                <a:spcPct val="150000"/>
              </a:lnSpc>
              <a:buSzPts val="1600"/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8AADC-0356-404F-A0AD-6D6BAB421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1203" y="2768600"/>
            <a:ext cx="9343744" cy="1320800"/>
          </a:xfrm>
        </p:spPr>
        <p:txBody>
          <a:bodyPr>
            <a:normAutofit/>
          </a:bodyPr>
          <a:lstStyle/>
          <a:p>
            <a:r>
              <a:rPr lang="en-US" sz="4800" b="1" i="1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</a:rPr>
              <a:t>System Diagram</a:t>
            </a:r>
            <a:endParaRPr lang="en-IN" sz="4800" b="1" i="1" u="sng" dirty="0">
              <a:solidFill>
                <a:schemeClr val="accent3">
                  <a:lumMod val="60000"/>
                  <a:lumOff val="40000"/>
                </a:schemeClr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980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"/>
          <p:cNvSpPr txBox="1">
            <a:spLocks noGrp="1"/>
          </p:cNvSpPr>
          <p:nvPr>
            <p:ph idx="1"/>
          </p:nvPr>
        </p:nvSpPr>
        <p:spPr>
          <a:xfrm>
            <a:off x="2197853" y="421301"/>
            <a:ext cx="6819538" cy="780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	</a:t>
            </a:r>
            <a:r>
              <a:rPr lang="en-US" sz="2400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Zero-level DFD</a:t>
            </a: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(</a:t>
            </a:r>
            <a:r>
              <a:rPr lang="en-IN" sz="24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urw-din"/>
              </a:rPr>
              <a:t>context diagram</a:t>
            </a: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)</a:t>
            </a:r>
            <a:endParaRPr sz="24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 sz="2400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BD6708-52BB-4607-B773-56868DE3B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702" y="1551412"/>
            <a:ext cx="7877278" cy="525151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/>
          <p:nvPr/>
        </p:nvSpPr>
        <p:spPr>
          <a:xfrm>
            <a:off x="0" y="-1"/>
            <a:ext cx="19041976" cy="62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AF3ECF83-6C10-4B28-9F2E-88ABA9D53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7949" y="421301"/>
            <a:ext cx="1592843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5" name="Google Shape;167;p5">
            <a:extLst>
              <a:ext uri="{FF2B5EF4-FFF2-40B4-BE49-F238E27FC236}">
                <a16:creationId xmlns:a16="http://schemas.microsoft.com/office/drawing/2014/main" id="{9AAFAC67-EC0E-4478-9785-C153325E5CA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691675" y="129618"/>
            <a:ext cx="5648827" cy="1171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endParaRPr sz="2400" b="1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First-level DFD</a:t>
            </a:r>
            <a:endParaRPr sz="2400" b="1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 sz="2400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77FF10-8CDC-4B94-93F2-D21505F60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58" y="1485834"/>
            <a:ext cx="9260320" cy="443451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7;p5">
            <a:extLst>
              <a:ext uri="{FF2B5EF4-FFF2-40B4-BE49-F238E27FC236}">
                <a16:creationId xmlns:a16="http://schemas.microsoft.com/office/drawing/2014/main" id="{D037F31B-E2CF-4877-A4D6-1C54D29A0D9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884045" y="323773"/>
            <a:ext cx="3898147" cy="62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endParaRPr sz="2400" b="1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Second-level DFD</a:t>
            </a:r>
            <a:endParaRPr sz="2400" b="1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 sz="2400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BC1BAE-EAD2-49A8-B213-5B452EEBE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961" y="1437255"/>
            <a:ext cx="7889353" cy="466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394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"/>
          <p:cNvSpPr txBox="1">
            <a:spLocks noGrp="1"/>
          </p:cNvSpPr>
          <p:nvPr>
            <p:ph idx="1"/>
          </p:nvPr>
        </p:nvSpPr>
        <p:spPr>
          <a:xfrm>
            <a:off x="8142515" y="1076132"/>
            <a:ext cx="4049485" cy="566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 sz="3200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&lt;-Activity Diagram</a:t>
            </a:r>
            <a:endParaRPr sz="3200" u="sng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D16738-820E-48A5-AEB6-D2F2B86A1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986" y="0"/>
            <a:ext cx="5921115" cy="6883898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357</TotalTime>
  <Words>293</Words>
  <Application>Microsoft Office PowerPoint</Application>
  <PresentationFormat>Widescreen</PresentationFormat>
  <Paragraphs>49</Paragraphs>
  <Slides>36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</vt:lpstr>
      <vt:lpstr>Bahnschrift Light</vt:lpstr>
      <vt:lpstr>Bahnschrift SemiLight</vt:lpstr>
      <vt:lpstr>Century Gothic</vt:lpstr>
      <vt:lpstr>Noto Sans Symbols</vt:lpstr>
      <vt:lpstr>Trebuchet MS</vt:lpstr>
      <vt:lpstr>urw-din</vt:lpstr>
      <vt:lpstr>Wingdings</vt:lpstr>
      <vt:lpstr>Wingdings 3</vt:lpstr>
      <vt:lpstr>Ion</vt:lpstr>
      <vt:lpstr>Hospital Management System </vt:lpstr>
      <vt:lpstr>PowerPoint Presentation</vt:lpstr>
      <vt:lpstr>PowerPoint Presentation</vt:lpstr>
      <vt:lpstr>PowerPoint Presentation</vt:lpstr>
      <vt:lpstr>System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&lt;-E-R Diagram</vt:lpstr>
      <vt:lpstr>Screen Shots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Plan</vt:lpstr>
      <vt:lpstr>PowerPoint Presentation</vt:lpstr>
      <vt:lpstr>Thank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Sharing Application</dc:title>
  <dc:creator>devansh patel</dc:creator>
  <cp:lastModifiedBy>Het Shah</cp:lastModifiedBy>
  <cp:revision>77</cp:revision>
  <dcterms:created xsi:type="dcterms:W3CDTF">2021-03-22T15:43:31Z</dcterms:created>
  <dcterms:modified xsi:type="dcterms:W3CDTF">2021-10-04T19:21:40Z</dcterms:modified>
</cp:coreProperties>
</file>